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76" r:id="rId4"/>
    <p:sldId id="275" r:id="rId5"/>
    <p:sldId id="277" r:id="rId6"/>
    <p:sldId id="272" r:id="rId7"/>
    <p:sldId id="273" r:id="rId8"/>
    <p:sldId id="274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59" r:id="rId18"/>
    <p:sldId id="260" r:id="rId19"/>
    <p:sldId id="263" r:id="rId20"/>
    <p:sldId id="285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6" r:id="rId2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1368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CC87C-E94B-427B-BDE8-57E20C77FA8F}" type="datetimeFigureOut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7A6092-3CE3-4A6A-A16A-7BE374F531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274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0E56-0770-4F7A-BFB7-998D33463B47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2713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E6EA-1DD9-4ECB-B0AE-ECDD55DCB7B9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21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5665-C384-440C-BFB6-51D86C626037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355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02DA0-AD30-47EB-B195-5C19D0E6B62A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8041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7BD80-48ED-4F1B-B6A6-F0D5712798D6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8654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96B3B-293F-4338-8229-055E4138175A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6082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7371-512A-4390-B7C9-E3B17AAB9EB0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4241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0AD65-CF34-404B-9B94-6ACDE9F4B97A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4681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C35C1-672E-4467-A1FF-9852BDF79299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1069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2739-838B-489F-B5B3-FA79B8FFD0D1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7964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3B56-3BAD-4F76-A72D-E4CF54CEF9AD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1027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3B2AE-69AA-4419-9AD0-C82EF03EFA48}" type="datetime1">
              <a:rPr lang="zh-TW" altLang="en-US" smtClean="0"/>
              <a:t>2020/11/14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494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shory/gans-awesome-applications" TargetMode="External"/><Relationship Id="rId2" Type="http://schemas.openxmlformats.org/officeDocument/2006/relationships/hyperlink" Target="https://github.com/nightrome/really-awesome-ga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aldict/awesome-GAN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152400" y="735928"/>
            <a:ext cx="7772400" cy="877390"/>
          </a:xfrm>
        </p:spPr>
        <p:txBody>
          <a:bodyPr>
            <a:normAutofit/>
          </a:bodyPr>
          <a:lstStyle/>
          <a:p>
            <a:r>
              <a:rPr lang="en-US" altLang="zh-TW" b="1" dirty="0" smtClean="0">
                <a:solidFill>
                  <a:schemeClr val="accent1">
                    <a:lumMod val="50000"/>
                  </a:schemeClr>
                </a:solidFill>
              </a:rPr>
              <a:t>109</a:t>
            </a:r>
            <a:r>
              <a:rPr lang="zh-TW" altLang="en-US" b="1" dirty="0" smtClean="0">
                <a:solidFill>
                  <a:schemeClr val="accent1">
                    <a:lumMod val="50000"/>
                  </a:schemeClr>
                </a:solidFill>
              </a:rPr>
              <a:t>年度</a:t>
            </a:r>
            <a:r>
              <a:rPr lang="en-US" altLang="zh-TW" b="1" dirty="0">
                <a:solidFill>
                  <a:schemeClr val="accent1">
                    <a:lumMod val="50000"/>
                  </a:schemeClr>
                </a:solidFill>
              </a:rPr>
              <a:t>AI</a:t>
            </a:r>
            <a:r>
              <a:rPr lang="zh-TW" altLang="en-US" b="1" dirty="0">
                <a:solidFill>
                  <a:schemeClr val="accent1">
                    <a:lumMod val="50000"/>
                  </a:schemeClr>
                </a:solidFill>
              </a:rPr>
              <a:t>智慧應用人才</a:t>
            </a:r>
            <a:r>
              <a:rPr lang="zh-TW" altLang="en-US" b="1" dirty="0" smtClean="0">
                <a:solidFill>
                  <a:schemeClr val="accent1">
                    <a:lumMod val="50000"/>
                  </a:schemeClr>
                </a:solidFill>
              </a:rPr>
              <a:t>培訓</a:t>
            </a:r>
            <a:endParaRPr lang="zh-TW" altLang="en-US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704" y="176789"/>
            <a:ext cx="86769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經濟部工業局 </a:t>
            </a:r>
            <a:r>
              <a:rPr lang="en-US" altLang="zh-TW" sz="32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32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智慧應用新世代人才培育計畫</a:t>
            </a:r>
          </a:p>
        </p:txBody>
      </p:sp>
      <p:sp>
        <p:nvSpPr>
          <p:cNvPr id="10" name="矩形 9"/>
          <p:cNvSpPr/>
          <p:nvPr/>
        </p:nvSpPr>
        <p:spPr>
          <a:xfrm>
            <a:off x="297026" y="1624874"/>
            <a:ext cx="687354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Tensorflow</a:t>
            </a:r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2.x</a:t>
            </a:r>
            <a:r>
              <a:rPr lang="zh-TW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人工智慧實務班</a:t>
            </a:r>
          </a:p>
        </p:txBody>
      </p:sp>
      <p:sp>
        <p:nvSpPr>
          <p:cNvPr id="11" name="矩形 10"/>
          <p:cNvSpPr/>
          <p:nvPr/>
        </p:nvSpPr>
        <p:spPr>
          <a:xfrm>
            <a:off x="1821380" y="3122309"/>
            <a:ext cx="70922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生成</a:t>
            </a:r>
            <a:r>
              <a:rPr lang="zh-TW" altLang="en-US" sz="4000" b="1" kern="0" noProof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型</a:t>
            </a:r>
            <a:r>
              <a:rPr lang="zh-TW" altLang="en-US" sz="4000" b="1" kern="0" noProof="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深度學習</a:t>
            </a:r>
            <a:endParaRPr kumimoji="0" lang="en-US" altLang="zh-TW" sz="40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Generative</a:t>
            </a:r>
            <a:r>
              <a:rPr lang="en-US" altLang="zh-TW" sz="4000" kern="0" dirty="0" smtClean="0">
                <a:solidFill>
                  <a:prstClr val="black"/>
                </a:solidFill>
              </a:rPr>
              <a:t> </a:t>
            </a:r>
            <a:r>
              <a:rPr kumimoji="0" lang="en-US" altLang="zh-TW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Deep</a:t>
            </a:r>
            <a:r>
              <a:rPr kumimoji="0" lang="en-US" altLang="zh-TW" sz="4000" b="1" i="0" u="none" strike="noStrike" kern="0" cap="none" spc="0" normalizeH="0" noProof="0" dirty="0" smtClean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 L</a:t>
            </a:r>
            <a:r>
              <a:rPr kumimoji="0" lang="en-US" altLang="zh-TW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earning</a:t>
            </a:r>
            <a:endParaRPr kumimoji="0" lang="zh-TW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5813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TW" sz="5400" dirty="0"/>
              <a:t>CAN</a:t>
            </a:r>
          </a:p>
          <a:p>
            <a:pPr algn="r"/>
            <a:r>
              <a:rPr lang="zh-TW" altLang="en-US" sz="3000" b="1" dirty="0"/>
              <a:t>生成式對抗網路</a:t>
            </a:r>
          </a:p>
        </p:txBody>
      </p:sp>
      <p:sp>
        <p:nvSpPr>
          <p:cNvPr id="5" name="矩形 4"/>
          <p:cNvSpPr/>
          <p:nvPr/>
        </p:nvSpPr>
        <p:spPr>
          <a:xfrm>
            <a:off x="251909" y="3646306"/>
            <a:ext cx="125367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350" dirty="0">
                <a:solidFill>
                  <a:schemeClr val="bg1"/>
                </a:solidFill>
              </a:rPr>
              <a:t>Ian </a:t>
            </a:r>
            <a:r>
              <a:rPr lang="en-US" altLang="zh-TW" sz="1350" dirty="0" err="1">
                <a:solidFill>
                  <a:schemeClr val="bg1"/>
                </a:solidFill>
              </a:rPr>
              <a:t>Goodfellow</a:t>
            </a:r>
            <a:endParaRPr lang="en-US" altLang="zh-TW" sz="1350" dirty="0">
              <a:solidFill>
                <a:schemeClr val="bg1"/>
              </a:solidFill>
            </a:endParaRPr>
          </a:p>
          <a:p>
            <a:r>
              <a:rPr lang="en-US" altLang="zh-TW" sz="1350" dirty="0">
                <a:solidFill>
                  <a:schemeClr val="bg1"/>
                </a:solidFill>
              </a:rPr>
              <a:t>2014 </a:t>
            </a:r>
            <a:endParaRPr lang="zh-TW" altLang="en-US" sz="1350" dirty="0">
              <a:solidFill>
                <a:schemeClr val="bg1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67" y="1131094"/>
            <a:ext cx="2502409" cy="241400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33" y="4351932"/>
            <a:ext cx="2448243" cy="155218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328887" y="5420045"/>
            <a:ext cx="3780074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350" dirty="0">
                <a:solidFill>
                  <a:schemeClr val="bg1"/>
                </a:solidFill>
              </a:rPr>
              <a:t>http://auai.org/uai2017/media/tutorials/shakir.pdf</a:t>
            </a:r>
            <a:endParaRPr lang="zh-TW" altLang="en-US" sz="1350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5328888" y="5041843"/>
            <a:ext cx="3593933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350" dirty="0">
                <a:solidFill>
                  <a:schemeClr val="bg1"/>
                </a:solidFill>
              </a:rPr>
              <a:t>https://ithelp.ithome.com.tw/articles/10196257</a:t>
            </a:r>
            <a:endParaRPr lang="zh-TW" altLang="en-US" sz="1350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410560" y="992594"/>
            <a:ext cx="2733441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TW" altLang="en-US" sz="1350" b="1" dirty="0">
                <a:solidFill>
                  <a:schemeClr val="bg1"/>
                </a:solidFill>
              </a:rPr>
              <a:t>假圖片</a:t>
            </a:r>
            <a:r>
              <a:rPr lang="en-US" altLang="zh-TW" sz="1350" b="1" dirty="0">
                <a:solidFill>
                  <a:schemeClr val="bg1"/>
                </a:solidFill>
              </a:rPr>
              <a:t>|</a:t>
            </a:r>
            <a:r>
              <a:rPr lang="zh-TW" altLang="en-US" sz="1350" b="1" dirty="0">
                <a:solidFill>
                  <a:schemeClr val="bg1"/>
                </a:solidFill>
              </a:rPr>
              <a:t>假新聞</a:t>
            </a:r>
            <a:r>
              <a:rPr lang="en-US" altLang="zh-TW" sz="1350" b="1" dirty="0">
                <a:solidFill>
                  <a:schemeClr val="bg1"/>
                </a:solidFill>
              </a:rPr>
              <a:t>…..</a:t>
            </a:r>
            <a:r>
              <a:rPr lang="zh-TW" altLang="en-US" sz="1350" b="1" dirty="0">
                <a:solidFill>
                  <a:schemeClr val="bg1"/>
                </a:solidFill>
              </a:rPr>
              <a:t>這一切都是假的</a:t>
            </a:r>
          </a:p>
        </p:txBody>
      </p:sp>
    </p:spTree>
    <p:extLst>
      <p:ext uri="{BB962C8B-B14F-4D97-AF65-F5344CB8AC3E}">
        <p14:creationId xmlns:p14="http://schemas.microsoft.com/office/powerpoint/2010/main" val="383846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784976" cy="1143000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GAN</a:t>
            </a:r>
            <a:r>
              <a:rPr lang="zh-TW" altLang="en-US" dirty="0"/>
              <a:t>的運作</a:t>
            </a:r>
            <a:r>
              <a:rPr lang="zh-TW" altLang="en-US" dirty="0" smtClean="0"/>
              <a:t>模式</a:t>
            </a:r>
            <a:r>
              <a:rPr lang="en-US" altLang="zh-TW" dirty="0" smtClean="0"/>
              <a:t>:</a:t>
            </a:r>
            <a:br>
              <a:rPr lang="en-US" altLang="zh-TW" dirty="0" smtClean="0"/>
            </a:br>
            <a:r>
              <a:rPr lang="it-IT" altLang="zh-TW" sz="3600" dirty="0" smtClean="0"/>
              <a:t>a </a:t>
            </a:r>
            <a:r>
              <a:rPr lang="it-IT" altLang="zh-TW" sz="3600" dirty="0"/>
              <a:t>generative model and a discriminative model</a:t>
            </a:r>
            <a:endParaRPr lang="zh-TW" altLang="en-US" sz="36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0115" y="2125266"/>
            <a:ext cx="7886700" cy="288427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32238" y="5451814"/>
            <a:ext cx="7074243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350" dirty="0"/>
              <a:t>https://github.com/jonbruner/generative-adversarial-networks/blob/master/gan-notebook.ipynb</a:t>
            </a:r>
          </a:p>
        </p:txBody>
      </p:sp>
      <p:sp>
        <p:nvSpPr>
          <p:cNvPr id="6" name="矩形 5"/>
          <p:cNvSpPr/>
          <p:nvPr/>
        </p:nvSpPr>
        <p:spPr>
          <a:xfrm>
            <a:off x="628650" y="5451814"/>
            <a:ext cx="864719" cy="5078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TW" altLang="en-US" sz="13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資料來源</a:t>
            </a:r>
          </a:p>
        </p:txBody>
      </p:sp>
      <p:sp>
        <p:nvSpPr>
          <p:cNvPr id="7" name="矩形 6"/>
          <p:cNvSpPr/>
          <p:nvPr/>
        </p:nvSpPr>
        <p:spPr>
          <a:xfrm>
            <a:off x="4199751" y="3698273"/>
            <a:ext cx="877163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偽造圖片</a:t>
            </a:r>
          </a:p>
        </p:txBody>
      </p:sp>
      <p:sp>
        <p:nvSpPr>
          <p:cNvPr id="8" name="矩形 7"/>
          <p:cNvSpPr/>
          <p:nvPr/>
        </p:nvSpPr>
        <p:spPr>
          <a:xfrm>
            <a:off x="3615894" y="2125266"/>
            <a:ext cx="877163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真實圖片</a:t>
            </a:r>
          </a:p>
        </p:txBody>
      </p:sp>
    </p:spTree>
    <p:extLst>
      <p:ext uri="{BB962C8B-B14F-4D97-AF65-F5344CB8AC3E}">
        <p14:creationId xmlns:p14="http://schemas.microsoft.com/office/powerpoint/2010/main" val="2882120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55" y="1001154"/>
            <a:ext cx="8233531" cy="352141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84753" y="4584520"/>
            <a:ext cx="86067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GAN </a:t>
            </a:r>
            <a:r>
              <a:rPr lang="zh-TW" altLang="en-US" dirty="0"/>
              <a:t>同時訓練兩個神經網路，生成器</a:t>
            </a:r>
            <a:r>
              <a:rPr lang="en-US" altLang="zh-TW" dirty="0"/>
              <a:t>(Generator, G)</a:t>
            </a:r>
            <a:r>
              <a:rPr lang="zh-TW" altLang="en-US" dirty="0"/>
              <a:t>和鑑別器</a:t>
            </a:r>
            <a:r>
              <a:rPr lang="en-US" altLang="zh-TW" dirty="0"/>
              <a:t>(Discriminator, D)</a:t>
            </a:r>
            <a:r>
              <a:rPr lang="zh-TW" altLang="en-US" dirty="0"/>
              <a:t>，互相對抗激勵而越來越強。</a:t>
            </a:r>
          </a:p>
          <a:p>
            <a:endParaRPr lang="zh-TW" altLang="en-US" dirty="0"/>
          </a:p>
          <a:p>
            <a:r>
              <a:rPr lang="zh-TW" altLang="en-US" dirty="0"/>
              <a:t>生成器</a:t>
            </a:r>
            <a:r>
              <a:rPr lang="en-US" altLang="zh-TW" dirty="0"/>
              <a:t>(Generator, G)</a:t>
            </a:r>
            <a:r>
              <a:rPr lang="zh-TW" altLang="en-US" dirty="0"/>
              <a:t>輸入以常態分布的隨機噪音向量</a:t>
            </a:r>
            <a:r>
              <a:rPr lang="en-US" altLang="zh-TW" dirty="0"/>
              <a:t>(Z)</a:t>
            </a:r>
            <a:r>
              <a:rPr lang="zh-TW" altLang="en-US" dirty="0"/>
              <a:t>，產生相似於 </a:t>
            </a:r>
            <a:r>
              <a:rPr lang="en-US" altLang="zh-TW" dirty="0"/>
              <a:t>MNIST </a:t>
            </a:r>
            <a:r>
              <a:rPr lang="zh-TW" altLang="en-US" dirty="0"/>
              <a:t>資料集的生成圖像，用以訓練鑑別器。</a:t>
            </a:r>
          </a:p>
          <a:p>
            <a:r>
              <a:rPr lang="zh-TW" altLang="en-US" dirty="0"/>
              <a:t>鑑別器</a:t>
            </a:r>
            <a:r>
              <a:rPr lang="en-US" altLang="zh-TW" dirty="0"/>
              <a:t>(Discriminator, D)</a:t>
            </a:r>
            <a:r>
              <a:rPr lang="zh-TW" altLang="en-US" dirty="0"/>
              <a:t>輸入 </a:t>
            </a:r>
            <a:r>
              <a:rPr lang="en-US" altLang="zh-TW" dirty="0"/>
              <a:t>MNIST </a:t>
            </a:r>
            <a:r>
              <a:rPr lang="zh-TW" altLang="en-US" dirty="0"/>
              <a:t>圖像及生成圖像，並試圖判別 </a:t>
            </a:r>
            <a:r>
              <a:rPr lang="en-US" altLang="zh-TW" dirty="0"/>
              <a:t>MNIST </a:t>
            </a:r>
            <a:r>
              <a:rPr lang="zh-TW" altLang="en-US" dirty="0"/>
              <a:t>圖像與生成圖像兩者之間的區別。</a:t>
            </a:r>
          </a:p>
        </p:txBody>
      </p:sp>
      <p:sp>
        <p:nvSpPr>
          <p:cNvPr id="4" name="矩形 3"/>
          <p:cNvSpPr/>
          <p:nvPr/>
        </p:nvSpPr>
        <p:spPr>
          <a:xfrm>
            <a:off x="70022" y="185350"/>
            <a:ext cx="81678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/>
              <a:t>生成對抗網路</a:t>
            </a:r>
            <a:r>
              <a:rPr lang="en-US" altLang="zh-TW" sz="2800" dirty="0"/>
              <a:t>(Generative Adversarial Network, GAN)</a:t>
            </a:r>
            <a:endParaRPr lang="zh-TW" altLang="en-US" sz="2800" dirty="0"/>
          </a:p>
        </p:txBody>
      </p:sp>
      <p:sp>
        <p:nvSpPr>
          <p:cNvPr id="5" name="矩形 4"/>
          <p:cNvSpPr/>
          <p:nvPr/>
        </p:nvSpPr>
        <p:spPr>
          <a:xfrm>
            <a:off x="3826475" y="816488"/>
            <a:ext cx="48726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https://ithelp.ithome.com.tw/articles/10196828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52034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55" y="1001154"/>
            <a:ext cx="8233531" cy="352141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0022" y="185350"/>
            <a:ext cx="81678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/>
              <a:t>生成對抗網路</a:t>
            </a:r>
            <a:r>
              <a:rPr lang="en-US" altLang="zh-TW" sz="2800" dirty="0"/>
              <a:t>(Generative Adversarial Network, GAN)</a:t>
            </a:r>
            <a:endParaRPr lang="zh-TW" altLang="en-US" sz="2800" dirty="0"/>
          </a:p>
        </p:txBody>
      </p:sp>
      <p:sp>
        <p:nvSpPr>
          <p:cNvPr id="5" name="矩形 4"/>
          <p:cNvSpPr/>
          <p:nvPr/>
        </p:nvSpPr>
        <p:spPr>
          <a:xfrm>
            <a:off x="3826475" y="816488"/>
            <a:ext cx="48726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https://ithelp.ithome.com.tw/articles/10196828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1048263" y="4135394"/>
            <a:ext cx="288942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生成器</a:t>
            </a:r>
            <a:r>
              <a:rPr lang="en-US" altLang="zh-TW" dirty="0"/>
              <a:t>(Generator, G)</a:t>
            </a:r>
            <a:r>
              <a:rPr lang="zh-TW" altLang="en-US" dirty="0"/>
              <a:t>，試圖使鑑別器</a:t>
            </a:r>
            <a:r>
              <a:rPr lang="en-US" altLang="zh-TW" dirty="0"/>
              <a:t>(Discriminator, D)</a:t>
            </a:r>
            <a:r>
              <a:rPr lang="zh-TW" altLang="en-US" dirty="0"/>
              <a:t>輸出最小化，判別失敗</a:t>
            </a:r>
          </a:p>
        </p:txBody>
      </p:sp>
      <p:sp>
        <p:nvSpPr>
          <p:cNvPr id="7" name="矩形 6"/>
          <p:cNvSpPr/>
          <p:nvPr/>
        </p:nvSpPr>
        <p:spPr>
          <a:xfrm>
            <a:off x="4263081" y="2899889"/>
            <a:ext cx="34557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鑑別器</a:t>
            </a:r>
            <a:r>
              <a:rPr lang="en-US" altLang="zh-TW" dirty="0"/>
              <a:t>(Discriminator, D)</a:t>
            </a:r>
            <a:r>
              <a:rPr lang="zh-TW" altLang="en-US" dirty="0"/>
              <a:t>，試圖讓自己的輸出最大化，判別成功</a:t>
            </a:r>
          </a:p>
        </p:txBody>
      </p:sp>
      <p:sp>
        <p:nvSpPr>
          <p:cNvPr id="8" name="矩形 7"/>
          <p:cNvSpPr/>
          <p:nvPr/>
        </p:nvSpPr>
        <p:spPr>
          <a:xfrm>
            <a:off x="557984" y="5590310"/>
            <a:ext cx="74101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訓練過程反覆進行，</a:t>
            </a:r>
            <a:r>
              <a:rPr lang="en-US" altLang="zh-TW" dirty="0"/>
              <a:t>GAN </a:t>
            </a:r>
            <a:r>
              <a:rPr lang="zh-TW" altLang="en-US" dirty="0"/>
              <a:t>兩個神經網路最後會收斂到一個平衡點，得到一個生成模型輸入隨機數字後可產生相似於 </a:t>
            </a:r>
            <a:r>
              <a:rPr lang="en-US" altLang="zh-TW" dirty="0"/>
              <a:t>MNIST </a:t>
            </a:r>
            <a:r>
              <a:rPr lang="zh-TW" altLang="en-US" dirty="0"/>
              <a:t>資料集的生成圖像。</a:t>
            </a:r>
          </a:p>
        </p:txBody>
      </p:sp>
    </p:spTree>
    <p:extLst>
      <p:ext uri="{BB962C8B-B14F-4D97-AF65-F5344CB8AC3E}">
        <p14:creationId xmlns:p14="http://schemas.microsoft.com/office/powerpoint/2010/main" val="1714916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4" descr="https://upload-images.jianshu.io/upload_images/4924206-1c80d3357e468685.png?imageMogr2/auto-orient/strip%7CimageView2/2/w/785/format/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" y="753463"/>
            <a:ext cx="8501134" cy="566381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83568" y="1844824"/>
            <a:ext cx="7848872" cy="2304256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6057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6977" y="535710"/>
            <a:ext cx="7886700" cy="1036803"/>
          </a:xfrm>
        </p:spPr>
        <p:txBody>
          <a:bodyPr>
            <a:normAutofit fontScale="90000"/>
          </a:bodyPr>
          <a:lstStyle/>
          <a:p>
            <a:r>
              <a:rPr lang="en-US" altLang="zh-TW" dirty="0" smtClean="0"/>
              <a:t>Ian </a:t>
            </a:r>
            <a:r>
              <a:rPr lang="en-US" altLang="zh-TW" dirty="0" err="1" smtClean="0"/>
              <a:t>Goodfellow</a:t>
            </a:r>
            <a:r>
              <a:rPr lang="zh-TW" altLang="en-US" dirty="0" smtClean="0"/>
              <a:t> </a:t>
            </a:r>
            <a:r>
              <a:rPr lang="en-US" altLang="zh-TW" dirty="0" smtClean="0"/>
              <a:t>NIPS</a:t>
            </a:r>
            <a:r>
              <a:rPr lang="zh-TW" altLang="en-US" dirty="0" smtClean="0"/>
              <a:t> </a:t>
            </a:r>
            <a:r>
              <a:rPr lang="en-US" altLang="zh-TW" dirty="0" smtClean="0"/>
              <a:t>2016</a:t>
            </a:r>
            <a:r>
              <a:rPr lang="zh-TW" altLang="en-US" dirty="0" smtClean="0"/>
              <a:t>的演講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73" t="13233" r="17165" b="15021"/>
          <a:stretch/>
        </p:blipFill>
        <p:spPr>
          <a:xfrm>
            <a:off x="748144" y="3232727"/>
            <a:ext cx="6123709" cy="31218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28650" y="1895938"/>
            <a:ext cx="80997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https://channel9.msdn.com/Events/Neural-Information-Processing-Systems-Conference/Neural-Information-Processing-Systems-Conference-NIPS-2016/Generative-Adversarial-Networks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7063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27" t="12189" b="10380"/>
          <a:stretch/>
        </p:blipFill>
        <p:spPr>
          <a:xfrm>
            <a:off x="253107" y="1268760"/>
            <a:ext cx="8574865" cy="378116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66698" y="476672"/>
            <a:ext cx="50595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/>
              <a:t>https://arxiv.org/abs/1701.00160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024662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Awesome GAN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23528" y="1600200"/>
            <a:ext cx="8568952" cy="4525963"/>
          </a:xfrm>
        </p:spPr>
        <p:txBody>
          <a:bodyPr/>
          <a:lstStyle/>
          <a:p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github.com/nightrome/really-awesome-gan</a:t>
            </a:r>
            <a:endParaRPr lang="en-US" altLang="zh-TW" dirty="0" smtClean="0"/>
          </a:p>
          <a:p>
            <a:r>
              <a:rPr lang="en-US" altLang="zh-TW" dirty="0">
                <a:hlinkClick r:id="rId3"/>
              </a:rPr>
              <a:t>https://</a:t>
            </a:r>
            <a:r>
              <a:rPr lang="en-US" altLang="zh-TW" dirty="0" smtClean="0">
                <a:hlinkClick r:id="rId3"/>
              </a:rPr>
              <a:t>github.com/nashory/gans-awesome-applications</a:t>
            </a:r>
            <a:endParaRPr lang="en-US" altLang="zh-TW" dirty="0" smtClean="0"/>
          </a:p>
          <a:p>
            <a:r>
              <a:rPr lang="en-US" altLang="zh-TW" dirty="0">
                <a:hlinkClick r:id="rId4"/>
              </a:rPr>
              <a:t>https://</a:t>
            </a:r>
            <a:r>
              <a:rPr lang="en-US" altLang="zh-TW" dirty="0" smtClean="0">
                <a:hlinkClick r:id="rId4"/>
              </a:rPr>
              <a:t>github.com/Faldict/awesome-GAN</a:t>
            </a:r>
            <a:endParaRPr lang="en-US" altLang="zh-TW" dirty="0" smtClean="0"/>
          </a:p>
          <a:p>
            <a:r>
              <a:rPr lang="en-US" altLang="zh-TW" dirty="0"/>
              <a:t>https://github.com/dongb5/GAN-Timeline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9469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https://github.com/hindupuravinash/the-gan-zoo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171" y="1622424"/>
            <a:ext cx="7030971" cy="483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3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群組 35"/>
          <p:cNvGrpSpPr/>
          <p:nvPr/>
        </p:nvGrpSpPr>
        <p:grpSpPr>
          <a:xfrm>
            <a:off x="4409358" y="2186792"/>
            <a:ext cx="1133657" cy="423284"/>
            <a:chOff x="7079505" y="1978429"/>
            <a:chExt cx="1511543" cy="564379"/>
          </a:xfrm>
        </p:grpSpPr>
        <p:sp>
          <p:nvSpPr>
            <p:cNvPr id="22" name="圓角矩形 21"/>
            <p:cNvSpPr/>
            <p:nvPr/>
          </p:nvSpPr>
          <p:spPr>
            <a:xfrm>
              <a:off x="7079505" y="1978429"/>
              <a:ext cx="1511543" cy="543983"/>
            </a:xfrm>
            <a:prstGeom prst="roundRect">
              <a:avLst/>
            </a:prstGeom>
            <a:solidFill>
              <a:srgbClr val="FFFE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7474921" y="1988810"/>
              <a:ext cx="72071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/>
                <a:t>GAN</a:t>
              </a:r>
            </a:p>
            <a:p>
              <a:pPr algn="ctr"/>
              <a:r>
                <a:rPr lang="en-US" altLang="zh-TW" sz="1050" dirty="0"/>
                <a:t>(2014)</a:t>
              </a:r>
              <a:endParaRPr lang="zh-TW" altLang="en-US" sz="1050" dirty="0"/>
            </a:p>
          </p:txBody>
        </p:sp>
      </p:grpSp>
      <p:grpSp>
        <p:nvGrpSpPr>
          <p:cNvPr id="40" name="群組 39"/>
          <p:cNvGrpSpPr/>
          <p:nvPr/>
        </p:nvGrpSpPr>
        <p:grpSpPr>
          <a:xfrm>
            <a:off x="1928452" y="2696725"/>
            <a:ext cx="1133657" cy="423284"/>
            <a:chOff x="5368023" y="2732485"/>
            <a:chExt cx="1511543" cy="564379"/>
          </a:xfrm>
        </p:grpSpPr>
        <p:sp>
          <p:nvSpPr>
            <p:cNvPr id="37" name="圓角矩形 36"/>
            <p:cNvSpPr/>
            <p:nvPr/>
          </p:nvSpPr>
          <p:spPr>
            <a:xfrm>
              <a:off x="5368023" y="2732485"/>
              <a:ext cx="1511543" cy="543983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5730311" y="2742866"/>
              <a:ext cx="78696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/>
                <a:t>DCGAN</a:t>
              </a:r>
            </a:p>
            <a:p>
              <a:pPr algn="ctr"/>
              <a:r>
                <a:rPr lang="en-US" altLang="zh-TW" sz="1050" dirty="0"/>
                <a:t>(2015)</a:t>
              </a:r>
              <a:endParaRPr lang="zh-TW" altLang="en-US" sz="1050" dirty="0"/>
            </a:p>
          </p:txBody>
        </p:sp>
      </p:grpSp>
      <p:grpSp>
        <p:nvGrpSpPr>
          <p:cNvPr id="47" name="群組 46"/>
          <p:cNvGrpSpPr/>
          <p:nvPr/>
        </p:nvGrpSpPr>
        <p:grpSpPr>
          <a:xfrm>
            <a:off x="7024985" y="2696725"/>
            <a:ext cx="1133657" cy="423284"/>
            <a:chOff x="9366646" y="2747154"/>
            <a:chExt cx="1511543" cy="564379"/>
          </a:xfrm>
        </p:grpSpPr>
        <p:sp>
          <p:nvSpPr>
            <p:cNvPr id="32" name="圓角矩形 31"/>
            <p:cNvSpPr/>
            <p:nvPr/>
          </p:nvSpPr>
          <p:spPr>
            <a:xfrm>
              <a:off x="9366646" y="2747154"/>
              <a:ext cx="1511543" cy="543983"/>
            </a:xfrm>
            <a:prstGeom prst="roundRect">
              <a:avLst/>
            </a:prstGeom>
            <a:solidFill>
              <a:srgbClr val="F0BA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9481001" y="2757535"/>
              <a:ext cx="1282831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 err="1"/>
                <a:t>ImprovedGAN</a:t>
              </a:r>
              <a:endParaRPr lang="en-US" altLang="zh-TW" sz="1050" dirty="0"/>
            </a:p>
            <a:p>
              <a:pPr algn="ctr"/>
              <a:r>
                <a:rPr lang="en-US" altLang="zh-TW" sz="1050" dirty="0"/>
                <a:t>(2016)</a:t>
              </a:r>
              <a:endParaRPr lang="zh-TW" altLang="en-US" sz="1050" dirty="0"/>
            </a:p>
          </p:txBody>
        </p:sp>
      </p:grpSp>
      <p:grpSp>
        <p:nvGrpSpPr>
          <p:cNvPr id="48" name="群組 47"/>
          <p:cNvGrpSpPr/>
          <p:nvPr/>
        </p:nvGrpSpPr>
        <p:grpSpPr>
          <a:xfrm>
            <a:off x="1928452" y="3519260"/>
            <a:ext cx="1133657" cy="423284"/>
            <a:chOff x="5351488" y="3581377"/>
            <a:chExt cx="1511543" cy="564379"/>
          </a:xfrm>
        </p:grpSpPr>
        <p:sp>
          <p:nvSpPr>
            <p:cNvPr id="38" name="圓角矩形 37"/>
            <p:cNvSpPr/>
            <p:nvPr/>
          </p:nvSpPr>
          <p:spPr>
            <a:xfrm>
              <a:off x="5351488" y="3581377"/>
              <a:ext cx="1511543" cy="543983"/>
            </a:xfrm>
            <a:prstGeom prst="roundRect">
              <a:avLst/>
            </a:prstGeom>
            <a:solidFill>
              <a:srgbClr val="9192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5625075" y="3591758"/>
              <a:ext cx="96436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 err="1"/>
                <a:t>CycleGAN</a:t>
              </a:r>
              <a:endParaRPr lang="en-US" altLang="zh-TW" sz="1050" dirty="0"/>
            </a:p>
            <a:p>
              <a:pPr algn="ctr"/>
              <a:r>
                <a:rPr lang="en-US" altLang="zh-TW" sz="1050" dirty="0"/>
                <a:t>(2017)</a:t>
              </a:r>
              <a:endParaRPr lang="zh-TW" altLang="en-US" sz="1050" dirty="0"/>
            </a:p>
          </p:txBody>
        </p:sp>
      </p:grpSp>
      <p:grpSp>
        <p:nvGrpSpPr>
          <p:cNvPr id="46" name="群組 45"/>
          <p:cNvGrpSpPr/>
          <p:nvPr/>
        </p:nvGrpSpPr>
        <p:grpSpPr>
          <a:xfrm>
            <a:off x="7024985" y="3519260"/>
            <a:ext cx="1133657" cy="423284"/>
            <a:chOff x="9366646" y="3573727"/>
            <a:chExt cx="1511543" cy="564379"/>
          </a:xfrm>
        </p:grpSpPr>
        <p:sp>
          <p:nvSpPr>
            <p:cNvPr id="33" name="圓角矩形 32"/>
            <p:cNvSpPr/>
            <p:nvPr/>
          </p:nvSpPr>
          <p:spPr>
            <a:xfrm>
              <a:off x="9366646" y="3573727"/>
              <a:ext cx="1511543" cy="54398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9686186" y="3584108"/>
              <a:ext cx="87246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/>
                <a:t>PACGAN</a:t>
              </a:r>
            </a:p>
            <a:p>
              <a:pPr algn="ctr"/>
              <a:r>
                <a:rPr lang="en-US" altLang="zh-TW" sz="1050" dirty="0"/>
                <a:t>(2016)</a:t>
              </a:r>
              <a:endParaRPr lang="zh-TW" altLang="en-US" sz="1050" dirty="0"/>
            </a:p>
          </p:txBody>
        </p:sp>
      </p:grpSp>
      <p:grpSp>
        <p:nvGrpSpPr>
          <p:cNvPr id="42" name="群組 41"/>
          <p:cNvGrpSpPr/>
          <p:nvPr/>
        </p:nvGrpSpPr>
        <p:grpSpPr>
          <a:xfrm>
            <a:off x="1928452" y="4341659"/>
            <a:ext cx="1133657" cy="423284"/>
            <a:chOff x="5451587" y="4422209"/>
            <a:chExt cx="1511543" cy="564379"/>
          </a:xfrm>
        </p:grpSpPr>
        <p:sp>
          <p:nvSpPr>
            <p:cNvPr id="23" name="圓角矩形 22"/>
            <p:cNvSpPr/>
            <p:nvPr/>
          </p:nvSpPr>
          <p:spPr>
            <a:xfrm>
              <a:off x="5451587" y="4422209"/>
              <a:ext cx="1511543" cy="543983"/>
            </a:xfrm>
            <a:prstGeom prst="roundRect">
              <a:avLst/>
            </a:prstGeom>
            <a:solidFill>
              <a:srgbClr val="FFFE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5638612" y="4432590"/>
              <a:ext cx="113749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/>
                <a:t>video2video</a:t>
              </a:r>
            </a:p>
            <a:p>
              <a:pPr algn="ctr"/>
              <a:r>
                <a:rPr lang="en-US" altLang="zh-TW" sz="1050" dirty="0"/>
                <a:t>(2018)</a:t>
              </a:r>
              <a:endParaRPr lang="zh-TW" altLang="en-US" sz="1050" dirty="0"/>
            </a:p>
          </p:txBody>
        </p:sp>
      </p:grpSp>
      <p:grpSp>
        <p:nvGrpSpPr>
          <p:cNvPr id="31" name="群組 30"/>
          <p:cNvGrpSpPr/>
          <p:nvPr/>
        </p:nvGrpSpPr>
        <p:grpSpPr>
          <a:xfrm>
            <a:off x="1298766" y="5304881"/>
            <a:ext cx="836059" cy="423284"/>
            <a:chOff x="5061407" y="5480365"/>
            <a:chExt cx="1114745" cy="564379"/>
          </a:xfrm>
        </p:grpSpPr>
        <p:sp>
          <p:nvSpPr>
            <p:cNvPr id="28" name="圓角矩形 27"/>
            <p:cNvSpPr/>
            <p:nvPr/>
          </p:nvSpPr>
          <p:spPr>
            <a:xfrm>
              <a:off x="5061407" y="5480365"/>
              <a:ext cx="1114745" cy="543983"/>
            </a:xfrm>
            <a:prstGeom prst="roundRect">
              <a:avLst/>
            </a:prstGeom>
            <a:solidFill>
              <a:srgbClr val="FFC7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5216747" y="5490746"/>
              <a:ext cx="804066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 err="1"/>
                <a:t>BigGAN</a:t>
              </a:r>
              <a:endParaRPr lang="en-US" altLang="zh-TW" sz="1050" dirty="0"/>
            </a:p>
            <a:p>
              <a:pPr algn="ctr"/>
              <a:r>
                <a:rPr lang="en-US" altLang="zh-TW" sz="1050" dirty="0"/>
                <a:t>(2019)</a:t>
              </a:r>
              <a:endParaRPr lang="zh-TW" altLang="en-US" sz="1050" dirty="0"/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2847328" y="5304881"/>
            <a:ext cx="836059" cy="423284"/>
            <a:chOff x="6195147" y="5466504"/>
            <a:chExt cx="1114745" cy="564379"/>
          </a:xfrm>
        </p:grpSpPr>
        <p:sp>
          <p:nvSpPr>
            <p:cNvPr id="29" name="圓角矩形 28"/>
            <p:cNvSpPr/>
            <p:nvPr/>
          </p:nvSpPr>
          <p:spPr>
            <a:xfrm>
              <a:off x="6195147" y="5466504"/>
              <a:ext cx="1114745" cy="543983"/>
            </a:xfrm>
            <a:prstGeom prst="roundRect">
              <a:avLst/>
            </a:prstGeom>
            <a:solidFill>
              <a:srgbClr val="FFC7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6285298" y="5476885"/>
              <a:ext cx="93444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 err="1"/>
                <a:t>StyleGAN</a:t>
              </a:r>
              <a:endParaRPr lang="en-US" altLang="zh-TW" sz="1050" dirty="0"/>
            </a:p>
            <a:p>
              <a:pPr algn="ctr"/>
              <a:r>
                <a:rPr lang="en-US" altLang="zh-TW" sz="1050" dirty="0"/>
                <a:t>(2019)</a:t>
              </a:r>
              <a:endParaRPr lang="zh-TW" altLang="en-US" sz="1050" dirty="0"/>
            </a:p>
          </p:txBody>
        </p:sp>
      </p:grpSp>
      <p:grpSp>
        <p:nvGrpSpPr>
          <p:cNvPr id="45" name="群組 44"/>
          <p:cNvGrpSpPr/>
          <p:nvPr/>
        </p:nvGrpSpPr>
        <p:grpSpPr>
          <a:xfrm>
            <a:off x="7024985" y="4332376"/>
            <a:ext cx="1133657" cy="423284"/>
            <a:chOff x="9574324" y="4407027"/>
            <a:chExt cx="1511543" cy="564379"/>
          </a:xfrm>
        </p:grpSpPr>
        <p:sp>
          <p:nvSpPr>
            <p:cNvPr id="34" name="圓角矩形 33"/>
            <p:cNvSpPr/>
            <p:nvPr/>
          </p:nvSpPr>
          <p:spPr>
            <a:xfrm>
              <a:off x="9574324" y="4407027"/>
              <a:ext cx="1511543" cy="543983"/>
            </a:xfrm>
            <a:prstGeom prst="roundRect">
              <a:avLst/>
            </a:prstGeom>
            <a:solidFill>
              <a:srgbClr val="A1C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9912031" y="4417408"/>
              <a:ext cx="83612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/>
                <a:t>WCGAN</a:t>
              </a:r>
            </a:p>
            <a:p>
              <a:pPr algn="ctr"/>
              <a:r>
                <a:rPr lang="en-US" altLang="zh-TW" sz="1050" dirty="0"/>
                <a:t>(2017)</a:t>
              </a:r>
              <a:endParaRPr lang="zh-TW" altLang="en-US" sz="1050" dirty="0"/>
            </a:p>
          </p:txBody>
        </p:sp>
      </p:grpSp>
      <p:grpSp>
        <p:nvGrpSpPr>
          <p:cNvPr id="41" name="群組 40"/>
          <p:cNvGrpSpPr/>
          <p:nvPr/>
        </p:nvGrpSpPr>
        <p:grpSpPr>
          <a:xfrm>
            <a:off x="4403589" y="3798076"/>
            <a:ext cx="836059" cy="423284"/>
            <a:chOff x="7050109" y="3563346"/>
            <a:chExt cx="1114745" cy="564379"/>
          </a:xfrm>
        </p:grpSpPr>
        <p:sp>
          <p:nvSpPr>
            <p:cNvPr id="24" name="圓角矩形 23"/>
            <p:cNvSpPr/>
            <p:nvPr/>
          </p:nvSpPr>
          <p:spPr>
            <a:xfrm>
              <a:off x="7050109" y="3563346"/>
              <a:ext cx="1114745" cy="543983"/>
            </a:xfrm>
            <a:prstGeom prst="roundRect">
              <a:avLst/>
            </a:prstGeom>
            <a:solidFill>
              <a:srgbClr val="FFFE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7215065" y="3573727"/>
              <a:ext cx="78483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/>
                <a:t>PGGAN</a:t>
              </a:r>
            </a:p>
            <a:p>
              <a:pPr algn="ctr"/>
              <a:r>
                <a:rPr lang="en-US" altLang="zh-TW" sz="1050" dirty="0"/>
                <a:t>(2017)</a:t>
              </a:r>
              <a:endParaRPr lang="zh-TW" altLang="en-US" sz="1050" dirty="0"/>
            </a:p>
          </p:txBody>
        </p:sp>
      </p:grpSp>
      <p:grpSp>
        <p:nvGrpSpPr>
          <p:cNvPr id="43" name="群組 42"/>
          <p:cNvGrpSpPr/>
          <p:nvPr/>
        </p:nvGrpSpPr>
        <p:grpSpPr>
          <a:xfrm>
            <a:off x="4403589" y="4604903"/>
            <a:ext cx="836059" cy="423284"/>
            <a:chOff x="7222631" y="4386264"/>
            <a:chExt cx="1114745" cy="564379"/>
          </a:xfrm>
        </p:grpSpPr>
        <p:sp>
          <p:nvSpPr>
            <p:cNvPr id="25" name="圓角矩形 24"/>
            <p:cNvSpPr/>
            <p:nvPr/>
          </p:nvSpPr>
          <p:spPr>
            <a:xfrm>
              <a:off x="7222631" y="4386264"/>
              <a:ext cx="1114745" cy="543983"/>
            </a:xfrm>
            <a:prstGeom prst="roundRect">
              <a:avLst/>
            </a:prstGeom>
            <a:solidFill>
              <a:srgbClr val="FFFE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7296752" y="4396645"/>
              <a:ext cx="966504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 err="1"/>
                <a:t>StackGAN</a:t>
              </a:r>
              <a:endParaRPr lang="en-US" altLang="zh-TW" sz="1050" dirty="0"/>
            </a:p>
            <a:p>
              <a:pPr algn="ctr"/>
              <a:r>
                <a:rPr lang="en-US" altLang="zh-TW" sz="1050" dirty="0"/>
                <a:t>(2017)</a:t>
              </a:r>
              <a:endParaRPr lang="zh-TW" altLang="en-US" sz="1050" dirty="0"/>
            </a:p>
          </p:txBody>
        </p:sp>
      </p:grpSp>
      <p:grpSp>
        <p:nvGrpSpPr>
          <p:cNvPr id="44" name="群組 43"/>
          <p:cNvGrpSpPr/>
          <p:nvPr/>
        </p:nvGrpSpPr>
        <p:grpSpPr>
          <a:xfrm>
            <a:off x="5711403" y="4603407"/>
            <a:ext cx="836059" cy="423284"/>
            <a:chOff x="8398478" y="4384269"/>
            <a:chExt cx="1114745" cy="564379"/>
          </a:xfrm>
        </p:grpSpPr>
        <p:sp>
          <p:nvSpPr>
            <p:cNvPr id="26" name="圓角矩形 25"/>
            <p:cNvSpPr/>
            <p:nvPr/>
          </p:nvSpPr>
          <p:spPr>
            <a:xfrm>
              <a:off x="8398478" y="4384269"/>
              <a:ext cx="1114745" cy="543983"/>
            </a:xfrm>
            <a:prstGeom prst="roundRect">
              <a:avLst/>
            </a:prstGeom>
            <a:solidFill>
              <a:srgbClr val="FFFE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8532445" y="4394650"/>
              <a:ext cx="84681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1050" dirty="0" err="1"/>
                <a:t>SeqGAN</a:t>
              </a:r>
              <a:endParaRPr lang="en-US" altLang="zh-TW" sz="1050" dirty="0"/>
            </a:p>
            <a:p>
              <a:pPr algn="ctr"/>
              <a:r>
                <a:rPr lang="en-US" altLang="zh-TW" sz="1050" dirty="0"/>
                <a:t>(2017)</a:t>
              </a:r>
              <a:endParaRPr lang="zh-TW" altLang="en-US" sz="1050" dirty="0"/>
            </a:p>
          </p:txBody>
        </p:sp>
      </p:grpSp>
      <p:cxnSp>
        <p:nvCxnSpPr>
          <p:cNvPr id="62" name="肘形接點 61"/>
          <p:cNvCxnSpPr>
            <a:stCxn id="22" idx="3"/>
            <a:endCxn id="9" idx="0"/>
          </p:cNvCxnSpPr>
          <p:nvPr/>
        </p:nvCxnSpPr>
        <p:spPr>
          <a:xfrm>
            <a:off x="5543015" y="2390786"/>
            <a:ext cx="2048798" cy="3137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接點 63"/>
          <p:cNvCxnSpPr/>
          <p:nvPr/>
        </p:nvCxnSpPr>
        <p:spPr>
          <a:xfrm rot="10800000" flipV="1">
            <a:off x="2510029" y="2357437"/>
            <a:ext cx="1914077" cy="3137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肘形接點 65"/>
          <p:cNvCxnSpPr>
            <a:stCxn id="37" idx="2"/>
            <a:endCxn id="10" idx="0"/>
          </p:cNvCxnSpPr>
          <p:nvPr/>
        </p:nvCxnSpPr>
        <p:spPr>
          <a:xfrm rot="5400000">
            <a:off x="2284113" y="3315878"/>
            <a:ext cx="422334" cy="95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單箭頭接點 67"/>
          <p:cNvCxnSpPr>
            <a:stCxn id="10" idx="2"/>
            <a:endCxn id="12" idx="0"/>
          </p:cNvCxnSpPr>
          <p:nvPr/>
        </p:nvCxnSpPr>
        <p:spPr>
          <a:xfrm>
            <a:off x="2495280" y="3919460"/>
            <a:ext cx="0" cy="4299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接點 69"/>
          <p:cNvCxnSpPr>
            <a:stCxn id="23" idx="1"/>
          </p:cNvCxnSpPr>
          <p:nvPr/>
        </p:nvCxnSpPr>
        <p:spPr>
          <a:xfrm rot="10800000" flipV="1">
            <a:off x="1731809" y="4545653"/>
            <a:ext cx="196643" cy="7592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接點 71"/>
          <p:cNvCxnSpPr>
            <a:stCxn id="23" idx="3"/>
          </p:cNvCxnSpPr>
          <p:nvPr/>
        </p:nvCxnSpPr>
        <p:spPr>
          <a:xfrm>
            <a:off x="3062109" y="4545653"/>
            <a:ext cx="202055" cy="75922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/>
          <p:cNvCxnSpPr>
            <a:stCxn id="9" idx="2"/>
            <a:endCxn id="11" idx="0"/>
          </p:cNvCxnSpPr>
          <p:nvPr/>
        </p:nvCxnSpPr>
        <p:spPr>
          <a:xfrm>
            <a:off x="7591813" y="3096925"/>
            <a:ext cx="0" cy="430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單箭頭接點 79"/>
          <p:cNvCxnSpPr>
            <a:stCxn id="11" idx="2"/>
            <a:endCxn id="16" idx="0"/>
          </p:cNvCxnSpPr>
          <p:nvPr/>
        </p:nvCxnSpPr>
        <p:spPr>
          <a:xfrm>
            <a:off x="7591813" y="3919461"/>
            <a:ext cx="0" cy="420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/>
          <p:cNvCxnSpPr>
            <a:stCxn id="17" idx="2"/>
            <a:endCxn id="18" idx="0"/>
          </p:cNvCxnSpPr>
          <p:nvPr/>
        </p:nvCxnSpPr>
        <p:spPr>
          <a:xfrm>
            <a:off x="4821618" y="4198277"/>
            <a:ext cx="1" cy="414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肘形接點 85"/>
          <p:cNvCxnSpPr>
            <a:stCxn id="24" idx="3"/>
            <a:endCxn id="19" idx="0"/>
          </p:cNvCxnSpPr>
          <p:nvPr/>
        </p:nvCxnSpPr>
        <p:spPr>
          <a:xfrm>
            <a:off x="5239648" y="4002070"/>
            <a:ext cx="889784" cy="6091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2910904" y="2182749"/>
            <a:ext cx="954107" cy="34624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進行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CNN</a:t>
            </a:r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卷積層</a:t>
            </a:r>
            <a:endParaRPr lang="en-US" altLang="zh-TW" sz="825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進行圖片轉換</a:t>
            </a:r>
          </a:p>
        </p:txBody>
      </p:sp>
      <p:sp>
        <p:nvSpPr>
          <p:cNvPr id="50" name="文字方塊 49"/>
          <p:cNvSpPr txBox="1"/>
          <p:nvPr/>
        </p:nvSpPr>
        <p:spPr>
          <a:xfrm>
            <a:off x="1396500" y="3184678"/>
            <a:ext cx="2390399" cy="2192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提出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Cycle-Consistency Loss</a:t>
            </a:r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解決圖片轉換問題</a:t>
            </a:r>
          </a:p>
        </p:txBody>
      </p:sp>
      <p:sp>
        <p:nvSpPr>
          <p:cNvPr id="51" name="文字方塊 50"/>
          <p:cNvSpPr txBox="1"/>
          <p:nvPr/>
        </p:nvSpPr>
        <p:spPr>
          <a:xfrm>
            <a:off x="1612714" y="4025950"/>
            <a:ext cx="1877437" cy="2192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加入光流約束解決前後幀不一致問題</a:t>
            </a:r>
          </a:p>
        </p:txBody>
      </p:sp>
      <p:sp>
        <p:nvSpPr>
          <p:cNvPr id="52" name="文字方塊 51"/>
          <p:cNvSpPr txBox="1"/>
          <p:nvPr/>
        </p:nvSpPr>
        <p:spPr>
          <a:xfrm>
            <a:off x="1097881" y="4859383"/>
            <a:ext cx="1268296" cy="34624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基於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ImageNet</a:t>
            </a:r>
          </a:p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合成圖像的大規模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GAN</a:t>
            </a:r>
            <a:endParaRPr lang="zh-TW" altLang="en-US" sz="825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3" name="文字方塊 52"/>
          <p:cNvSpPr txBox="1"/>
          <p:nvPr/>
        </p:nvSpPr>
        <p:spPr>
          <a:xfrm>
            <a:off x="2825588" y="4922862"/>
            <a:ext cx="819455" cy="2192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控制潛在空間</a:t>
            </a:r>
          </a:p>
        </p:txBody>
      </p:sp>
      <p:sp>
        <p:nvSpPr>
          <p:cNvPr id="54" name="文字方塊 53"/>
          <p:cNvSpPr txBox="1"/>
          <p:nvPr/>
        </p:nvSpPr>
        <p:spPr>
          <a:xfrm>
            <a:off x="3972395" y="4285910"/>
            <a:ext cx="1665841" cy="2192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基於文本嵌入多層架構轉換圖像</a:t>
            </a:r>
          </a:p>
        </p:txBody>
      </p:sp>
      <p:sp>
        <p:nvSpPr>
          <p:cNvPr id="55" name="文字方塊 54"/>
          <p:cNvSpPr txBox="1"/>
          <p:nvPr/>
        </p:nvSpPr>
        <p:spPr>
          <a:xfrm>
            <a:off x="5432746" y="3886179"/>
            <a:ext cx="1151277" cy="34624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RL</a:t>
            </a:r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解決文本生成</a:t>
            </a:r>
            <a:endParaRPr lang="en-US" altLang="zh-TW" sz="825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梯度回傳問題</a:t>
            </a:r>
          </a:p>
        </p:txBody>
      </p:sp>
      <p:sp>
        <p:nvSpPr>
          <p:cNvPr id="57" name="文字方塊 56"/>
          <p:cNvSpPr txBox="1"/>
          <p:nvPr/>
        </p:nvSpPr>
        <p:spPr>
          <a:xfrm>
            <a:off x="5982131" y="2261392"/>
            <a:ext cx="1056700" cy="2192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訓練穩定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GAN</a:t>
            </a:r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技巧</a:t>
            </a:r>
          </a:p>
        </p:txBody>
      </p:sp>
      <p:sp>
        <p:nvSpPr>
          <p:cNvPr id="58" name="文字方塊 57"/>
          <p:cNvSpPr txBox="1"/>
          <p:nvPr/>
        </p:nvSpPr>
        <p:spPr>
          <a:xfrm>
            <a:off x="6631497" y="3203752"/>
            <a:ext cx="1887056" cy="2192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提出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PAC</a:t>
            </a:r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判別氣解決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model</a:t>
            </a:r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collapse</a:t>
            </a:r>
            <a:endParaRPr lang="zh-TW" altLang="en-US" sz="825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9" name="文字方塊 58"/>
          <p:cNvSpPr txBox="1"/>
          <p:nvPr/>
        </p:nvSpPr>
        <p:spPr>
          <a:xfrm>
            <a:off x="6754937" y="4021458"/>
            <a:ext cx="1797287" cy="2192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分析原始</a:t>
            </a:r>
            <a:r>
              <a:rPr lang="en-US" altLang="zh-TW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GAN</a:t>
            </a:r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問題並改進算法流程</a:t>
            </a:r>
          </a:p>
        </p:txBody>
      </p:sp>
      <p:cxnSp>
        <p:nvCxnSpPr>
          <p:cNvPr id="88" name="肘形接點 87"/>
          <p:cNvCxnSpPr>
            <a:stCxn id="38" idx="3"/>
            <a:endCxn id="17" idx="0"/>
          </p:cNvCxnSpPr>
          <p:nvPr/>
        </p:nvCxnSpPr>
        <p:spPr>
          <a:xfrm>
            <a:off x="3062109" y="3723254"/>
            <a:ext cx="1759510" cy="826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字方塊 55"/>
          <p:cNvSpPr txBox="1"/>
          <p:nvPr/>
        </p:nvSpPr>
        <p:spPr>
          <a:xfrm>
            <a:off x="3216507" y="3609879"/>
            <a:ext cx="1136850" cy="34624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漸進增大的方式訓練</a:t>
            </a:r>
            <a:endParaRPr lang="en-US" altLang="zh-TW" sz="825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825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生成圖像</a:t>
            </a:r>
          </a:p>
        </p:txBody>
      </p:sp>
      <p:grpSp>
        <p:nvGrpSpPr>
          <p:cNvPr id="104" name="群組 103"/>
          <p:cNvGrpSpPr/>
          <p:nvPr/>
        </p:nvGrpSpPr>
        <p:grpSpPr>
          <a:xfrm>
            <a:off x="3019190" y="1436702"/>
            <a:ext cx="3965560" cy="617415"/>
            <a:chOff x="3866836" y="747202"/>
            <a:chExt cx="5287413" cy="823220"/>
          </a:xfrm>
        </p:grpSpPr>
        <p:grpSp>
          <p:nvGrpSpPr>
            <p:cNvPr id="39" name="群組 38"/>
            <p:cNvGrpSpPr/>
            <p:nvPr/>
          </p:nvGrpSpPr>
          <p:grpSpPr>
            <a:xfrm>
              <a:off x="3866836" y="747202"/>
              <a:ext cx="1511543" cy="543983"/>
              <a:chOff x="5351488" y="1286788"/>
              <a:chExt cx="1511543" cy="543983"/>
            </a:xfrm>
          </p:grpSpPr>
          <p:sp>
            <p:nvSpPr>
              <p:cNvPr id="20" name="圓角矩形 19"/>
              <p:cNvSpPr/>
              <p:nvPr/>
            </p:nvSpPr>
            <p:spPr>
              <a:xfrm>
                <a:off x="5351488" y="1286788"/>
                <a:ext cx="1511543" cy="543983"/>
              </a:xfrm>
              <a:prstGeom prst="roundRect">
                <a:avLst/>
              </a:prstGeom>
              <a:solidFill>
                <a:srgbClr val="DED7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350"/>
              </a:p>
            </p:txBody>
          </p:sp>
          <p:sp>
            <p:nvSpPr>
              <p:cNvPr id="5" name="文字方塊 4"/>
              <p:cNvSpPr txBox="1"/>
              <p:nvPr/>
            </p:nvSpPr>
            <p:spPr>
              <a:xfrm>
                <a:off x="5643831" y="1404891"/>
                <a:ext cx="990015" cy="3385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50" dirty="0"/>
                  <a:t>RBM/DBN</a:t>
                </a:r>
                <a:endParaRPr lang="zh-TW" altLang="en-US" sz="1050" dirty="0"/>
              </a:p>
            </p:txBody>
          </p:sp>
        </p:grpSp>
        <p:grpSp>
          <p:nvGrpSpPr>
            <p:cNvPr id="35" name="群組 34"/>
            <p:cNvGrpSpPr/>
            <p:nvPr/>
          </p:nvGrpSpPr>
          <p:grpSpPr>
            <a:xfrm>
              <a:off x="7642706" y="747202"/>
              <a:ext cx="1511543" cy="543983"/>
              <a:chOff x="8955851" y="1279955"/>
              <a:chExt cx="1511543" cy="543983"/>
            </a:xfrm>
          </p:grpSpPr>
          <p:sp>
            <p:nvSpPr>
              <p:cNvPr id="21" name="圓角矩形 20"/>
              <p:cNvSpPr/>
              <p:nvPr/>
            </p:nvSpPr>
            <p:spPr>
              <a:xfrm>
                <a:off x="8955851" y="1279955"/>
                <a:ext cx="1511543" cy="543983"/>
              </a:xfrm>
              <a:prstGeom prst="roundRect">
                <a:avLst/>
              </a:prstGeom>
              <a:solidFill>
                <a:srgbClr val="F8DD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350"/>
              </a:p>
            </p:txBody>
          </p:sp>
          <p:sp>
            <p:nvSpPr>
              <p:cNvPr id="6" name="文字方塊 5"/>
              <p:cNvSpPr txBox="1"/>
              <p:nvPr/>
            </p:nvSpPr>
            <p:spPr>
              <a:xfrm>
                <a:off x="9143999" y="1398058"/>
                <a:ext cx="1197338" cy="3385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050" dirty="0" err="1"/>
                  <a:t>AutoEncoder</a:t>
                </a:r>
                <a:endParaRPr lang="zh-TW" altLang="en-US" sz="1050" dirty="0"/>
              </a:p>
            </p:txBody>
          </p:sp>
        </p:grpSp>
        <p:cxnSp>
          <p:nvCxnSpPr>
            <p:cNvPr id="94" name="直線接點 93"/>
            <p:cNvCxnSpPr>
              <a:stCxn id="20" idx="2"/>
            </p:cNvCxnSpPr>
            <p:nvPr/>
          </p:nvCxnSpPr>
          <p:spPr>
            <a:xfrm flipH="1">
              <a:off x="4622607" y="1291185"/>
              <a:ext cx="1" cy="2709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接點 95"/>
            <p:cNvCxnSpPr/>
            <p:nvPr/>
          </p:nvCxnSpPr>
          <p:spPr>
            <a:xfrm>
              <a:off x="4622607" y="1564376"/>
              <a:ext cx="37758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接點 97"/>
            <p:cNvCxnSpPr>
              <a:endCxn id="21" idx="2"/>
            </p:cNvCxnSpPr>
            <p:nvPr/>
          </p:nvCxnSpPr>
          <p:spPr>
            <a:xfrm flipV="1">
              <a:off x="8398477" y="1291185"/>
              <a:ext cx="1" cy="2792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6" name="直線單箭頭接點 105"/>
          <p:cNvCxnSpPr>
            <a:endCxn id="7" idx="0"/>
          </p:cNvCxnSpPr>
          <p:nvPr/>
        </p:nvCxnSpPr>
        <p:spPr>
          <a:xfrm>
            <a:off x="4976186" y="2047876"/>
            <a:ext cx="1" cy="146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字方塊 106"/>
          <p:cNvSpPr txBox="1"/>
          <p:nvPr/>
        </p:nvSpPr>
        <p:spPr>
          <a:xfrm>
            <a:off x="570948" y="467589"/>
            <a:ext cx="4431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GAN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演進圖譜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(2019)</a:t>
            </a:r>
            <a:endParaRPr lang="zh-TW" alt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813243" y="6299199"/>
            <a:ext cx="402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https://zhuanlan.zhihu.com/p/70033932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522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>
              <a:spcBef>
                <a:spcPts val="0"/>
              </a:spcBef>
              <a:defRPr/>
            </a:pPr>
            <a:r>
              <a:rPr lang="zh-TW" altLang="en-US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生成型</a:t>
            </a:r>
            <a:r>
              <a:rPr lang="zh-TW" altLang="en-US" b="1" kern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深度學習</a:t>
            </a:r>
            <a:r>
              <a:rPr lang="en-US" altLang="zh-TW" kern="0" dirty="0">
                <a:solidFill>
                  <a:prstClr val="black"/>
                </a:solidFill>
              </a:rPr>
              <a:t/>
            </a:r>
            <a:br>
              <a:rPr lang="en-US" altLang="zh-TW" kern="0" dirty="0">
                <a:solidFill>
                  <a:prstClr val="black"/>
                </a:solidFill>
              </a:rPr>
            </a:br>
            <a:r>
              <a:rPr lang="en-US" altLang="zh-TW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Generative</a:t>
            </a:r>
            <a:r>
              <a:rPr lang="en-US" altLang="zh-TW" kern="0" dirty="0">
                <a:solidFill>
                  <a:prstClr val="black"/>
                </a:solidFill>
              </a:rPr>
              <a:t> </a:t>
            </a:r>
            <a:r>
              <a:rPr lang="en-US" altLang="zh-TW" b="1" kern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Deep </a:t>
            </a:r>
            <a:r>
              <a:rPr lang="en-US" altLang="zh-TW" b="1" kern="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Learning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2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05735"/>
            <a:ext cx="2232248" cy="3019409"/>
          </a:xfrm>
          <a:prstGeom prst="rect">
            <a:avLst/>
          </a:prstGeom>
        </p:spPr>
      </p:pic>
      <p:sp>
        <p:nvSpPr>
          <p:cNvPr id="7" name="圓角矩形 6"/>
          <p:cNvSpPr/>
          <p:nvPr/>
        </p:nvSpPr>
        <p:spPr>
          <a:xfrm>
            <a:off x="3275856" y="4123774"/>
            <a:ext cx="1872208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/>
              <a:t>Compose</a:t>
            </a:r>
            <a:endParaRPr lang="zh-TW" altLang="en-US" sz="3200" dirty="0"/>
          </a:p>
        </p:txBody>
      </p:sp>
      <p:sp>
        <p:nvSpPr>
          <p:cNvPr id="8" name="矩形 7"/>
          <p:cNvSpPr/>
          <p:nvPr/>
        </p:nvSpPr>
        <p:spPr>
          <a:xfrm>
            <a:off x="5430791" y="4017213"/>
            <a:ext cx="231074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RNN</a:t>
            </a:r>
          </a:p>
          <a:p>
            <a:r>
              <a:rPr lang="en-US" altLang="zh-TW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MuseGAN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3975" y="4660670"/>
            <a:ext cx="2366353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VAE(2013-   )</a:t>
            </a:r>
          </a:p>
          <a:p>
            <a:r>
              <a:rPr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GAN(2014-  )</a:t>
            </a:r>
          </a:p>
        </p:txBody>
      </p:sp>
      <p:sp>
        <p:nvSpPr>
          <p:cNvPr id="11" name="圓角矩形 10"/>
          <p:cNvSpPr/>
          <p:nvPr/>
        </p:nvSpPr>
        <p:spPr>
          <a:xfrm>
            <a:off x="3275856" y="1988840"/>
            <a:ext cx="1872208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/>
              <a:t>Paint</a:t>
            </a:r>
          </a:p>
        </p:txBody>
      </p:sp>
      <p:sp>
        <p:nvSpPr>
          <p:cNvPr id="12" name="矩形 11"/>
          <p:cNvSpPr/>
          <p:nvPr/>
        </p:nvSpPr>
        <p:spPr>
          <a:xfrm>
            <a:off x="5292080" y="1836113"/>
            <a:ext cx="18514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CycleGAN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292080" y="2377733"/>
            <a:ext cx="32863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 Style Transfer</a:t>
            </a:r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3256732" y="3056307"/>
            <a:ext cx="1872208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/>
              <a:t>Write</a:t>
            </a:r>
          </a:p>
        </p:txBody>
      </p:sp>
      <p:sp>
        <p:nvSpPr>
          <p:cNvPr id="16" name="矩形 15"/>
          <p:cNvSpPr/>
          <p:nvPr/>
        </p:nvSpPr>
        <p:spPr>
          <a:xfrm>
            <a:off x="5364862" y="3247777"/>
            <a:ext cx="23766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LSTM Network</a:t>
            </a:r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475010" y="5583897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MDN-RNN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3286548" y="5199279"/>
            <a:ext cx="1872208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/>
              <a:t>Play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0320376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Tensorflow</a:t>
            </a:r>
            <a:r>
              <a:rPr lang="zh-TW" altLang="en-US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教學文件範例</a:t>
            </a:r>
            <a:endParaRPr lang="en-US" altLang="zh-TW" sz="5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altLang="zh-TW" sz="2800" dirty="0"/>
              <a:t>https://</a:t>
            </a:r>
            <a:r>
              <a:rPr lang="en-US" altLang="zh-TW" sz="2800" dirty="0" smtClean="0"/>
              <a:t>www.tensorflow.org/tutorials/generative/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4025154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85668" y="4008582"/>
            <a:ext cx="3267687" cy="2693508"/>
          </a:xfrm>
          <a:prstGeom prst="rect">
            <a:avLst/>
          </a:prstGeom>
        </p:spPr>
      </p:pic>
      <p:pic>
        <p:nvPicPr>
          <p:cNvPr id="6" name="內容版面配置區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97740" y="1283003"/>
            <a:ext cx="3886200" cy="255323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0706" y="2559619"/>
            <a:ext cx="3882013" cy="319962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7740" y="741325"/>
            <a:ext cx="82059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https://www.tensorflow.org/tutorials/generative/style_transfer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397740" y="156550"/>
            <a:ext cx="36474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 style transfer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25061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3222914" cy="854074"/>
          </a:xfrm>
        </p:spPr>
        <p:txBody>
          <a:bodyPr>
            <a:normAutofit fontScale="90000"/>
          </a:bodyPr>
          <a:lstStyle/>
          <a:p>
            <a:r>
              <a:rPr lang="en-US" altLang="zh-TW" dirty="0" err="1"/>
              <a:t>DeepDream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914" y="1864014"/>
            <a:ext cx="5561854" cy="458296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48145" y="1217683"/>
            <a:ext cx="61883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https://www.tensorflow.org/tutorials/generative/deepdream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743437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06292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Convolutional </a:t>
            </a:r>
            <a:r>
              <a:rPr lang="en-US" altLang="zh-TW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Variational</a:t>
            </a:r>
            <a:r>
              <a:rPr lang="en-US" altLang="zh-TW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Autoencoder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701963" y="1071419"/>
            <a:ext cx="54540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https://www.tensorflow.org/tutorials/generative/cvae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701963" y="164275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卷積變分自編碼器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3" y="1777711"/>
            <a:ext cx="4703618" cy="470361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58800" y="2147043"/>
            <a:ext cx="38284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通過訓練變分自編碼器來生成手寫數位圖片</a:t>
            </a:r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615119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527" y="1711036"/>
            <a:ext cx="5146964" cy="514696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44763" y="296731"/>
            <a:ext cx="85482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 smtClean="0"/>
              <a:t>DCGAN(2015)</a:t>
            </a:r>
          </a:p>
          <a:p>
            <a:r>
              <a:rPr lang="en-US" altLang="zh-TW" sz="2800" dirty="0" smtClean="0"/>
              <a:t>Deep </a:t>
            </a:r>
            <a:r>
              <a:rPr lang="en-US" altLang="zh-TW" sz="2800" dirty="0"/>
              <a:t>Convolutional Generative Adversarial </a:t>
            </a:r>
            <a:r>
              <a:rPr lang="en-US" altLang="zh-TW" sz="2800" dirty="0" smtClean="0"/>
              <a:t>Network</a:t>
            </a:r>
            <a:endParaRPr lang="en-US" altLang="zh-TW" sz="2800" dirty="0"/>
          </a:p>
        </p:txBody>
      </p:sp>
      <p:sp>
        <p:nvSpPr>
          <p:cNvPr id="5" name="矩形 4"/>
          <p:cNvSpPr/>
          <p:nvPr/>
        </p:nvSpPr>
        <p:spPr>
          <a:xfrm>
            <a:off x="337127" y="2585830"/>
            <a:ext cx="3810000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MNIST </a:t>
            </a: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資料集</a:t>
            </a:r>
            <a:endParaRPr lang="en-US" altLang="zh-C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zh-CN" dirty="0" smtClean="0"/>
          </a:p>
          <a:p>
            <a:r>
              <a:rPr lang="zh-CN" altLang="en-US" dirty="0" smtClean="0"/>
              <a:t>動畫展示了當訓練了 </a:t>
            </a:r>
            <a:r>
              <a:rPr lang="en-US" altLang="zh-CN" dirty="0" smtClean="0"/>
              <a:t>50 </a:t>
            </a:r>
            <a:r>
              <a:rPr lang="zh-CN" altLang="en-US" dirty="0" smtClean="0"/>
              <a:t>個</a:t>
            </a:r>
            <a:r>
              <a:rPr lang="en-US" altLang="zh-CN" dirty="0" smtClean="0"/>
              <a:t>epoch </a:t>
            </a:r>
          </a:p>
          <a:p>
            <a:r>
              <a:rPr lang="zh-CN" altLang="en-US" dirty="0" smtClean="0"/>
              <a:t>（全部資料集反覆運算</a:t>
            </a:r>
            <a:r>
              <a:rPr lang="en-US" altLang="zh-CN" dirty="0" smtClean="0"/>
              <a:t>50</a:t>
            </a:r>
            <a:r>
              <a:rPr lang="zh-CN" altLang="en-US" dirty="0" smtClean="0"/>
              <a:t>次） </a:t>
            </a:r>
            <a:endParaRPr lang="en-US" altLang="zh-CN" dirty="0" smtClean="0"/>
          </a:p>
          <a:p>
            <a:r>
              <a:rPr lang="zh-CN" altLang="en-US" dirty="0" smtClean="0"/>
              <a:t>時生成器所生成的一系列圖片</a:t>
            </a:r>
            <a:r>
              <a:rPr lang="en-US" altLang="zh-CN" dirty="0" smtClean="0"/>
              <a:t>.</a:t>
            </a:r>
          </a:p>
          <a:p>
            <a:endParaRPr lang="en-US" altLang="zh-CN" dirty="0"/>
          </a:p>
          <a:p>
            <a:r>
              <a:rPr lang="zh-CN" altLang="en-US" dirty="0" smtClean="0"/>
              <a:t>圖片從隨機雜訊開始，</a:t>
            </a:r>
            <a:endParaRPr lang="en-US" altLang="zh-CN" dirty="0" smtClean="0"/>
          </a:p>
          <a:p>
            <a:r>
              <a:rPr lang="zh-CN" altLang="en-US" dirty="0" smtClean="0"/>
              <a:t>隨著時間的推移越來越像手寫數字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438727" y="1418027"/>
            <a:ext cx="63777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https://www.tensorflow.org/tutorials/generative/dcgan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2951019" y="191098"/>
            <a:ext cx="50753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Unsupervised Representation Learning with Deep Convolutional Generative Adversarial Networks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418789" y="1735571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https://arxiv.org/abs/1511.06434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817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004100"/>
            <a:ext cx="7120659" cy="235185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77" y="4355952"/>
            <a:ext cx="7048932" cy="232816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00377" y="827758"/>
            <a:ext cx="72089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使用</a:t>
            </a:r>
            <a:r>
              <a:rPr lang="zh-CN" alt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條件</a:t>
            </a:r>
            <a:r>
              <a:rPr lang="en-US" altLang="zh-CN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GAN</a:t>
            </a:r>
            <a:r>
              <a:rPr lang="zh-CN" altLang="en-US" dirty="0" smtClean="0"/>
              <a:t>進行圖像到圖像的轉換</a:t>
            </a:r>
            <a:r>
              <a:rPr lang="en-US" altLang="zh-CN" dirty="0" smtClean="0"/>
              <a:t> </a:t>
            </a:r>
            <a:r>
              <a:rPr lang="zh-CN" altLang="en-US" dirty="0" smtClean="0"/>
              <a:t>使用這種技術，我們可以為黑白照片著色，將</a:t>
            </a:r>
            <a:r>
              <a:rPr lang="en-US" altLang="zh-CN" dirty="0" smtClean="0"/>
              <a:t>Google</a:t>
            </a:r>
            <a:r>
              <a:rPr lang="zh-CN" altLang="en-US" dirty="0" smtClean="0"/>
              <a:t>地圖轉換為</a:t>
            </a:r>
            <a:r>
              <a:rPr lang="en-US" altLang="zh-CN" dirty="0" smtClean="0"/>
              <a:t>Google Earth</a:t>
            </a:r>
            <a:r>
              <a:rPr lang="zh-CN" altLang="en-US" dirty="0" smtClean="0"/>
              <a:t>等</a:t>
            </a:r>
            <a:r>
              <a:rPr lang="en-US" altLang="zh-CN" dirty="0" smtClean="0"/>
              <a:t>.</a:t>
            </a:r>
          </a:p>
          <a:p>
            <a:r>
              <a:rPr lang="zh-TW" altLang="en-US" dirty="0" smtClean="0"/>
              <a:t>此</a:t>
            </a:r>
            <a:r>
              <a:rPr lang="zh-TW" altLang="en-US" dirty="0"/>
              <a:t>程式</a:t>
            </a:r>
            <a:r>
              <a:rPr lang="zh-CN" altLang="en-US" dirty="0" smtClean="0"/>
              <a:t>將建築物的外牆轉換為真實的建築物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700377" y="181427"/>
            <a:ext cx="27847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Pix2Pix(2016)</a:t>
            </a:r>
            <a:endParaRPr lang="zh-TW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56841" y="458426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https://arxiv.org/abs/1611.07004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3556841" y="89094"/>
            <a:ext cx="50753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image to image translation using </a:t>
            </a:r>
            <a:r>
              <a:rPr lang="en-US" altLang="zh-TW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 GAN's</a:t>
            </a:r>
            <a:endParaRPr lang="zh-TW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00377" y="1692928"/>
            <a:ext cx="57004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https://www.tensorflow.org/tutorials/generative/pix2pix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14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6454" y="1690689"/>
            <a:ext cx="5368636" cy="263957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454" y="4225305"/>
            <a:ext cx="5369214" cy="263269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38727" y="1203144"/>
            <a:ext cx="65347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https://www.tensorflow.org/tutorials/generative/cyclegan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438727" y="813261"/>
            <a:ext cx="8317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Unpaired Image-to-Image Translation using Cycle-Consistent Adversarial Networks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438727" y="204095"/>
            <a:ext cx="32373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err="1" smtClean="0"/>
              <a:t>CycleGAN</a:t>
            </a:r>
            <a:r>
              <a:rPr lang="en-US" altLang="zh-TW" sz="3600" dirty="0" smtClean="0"/>
              <a:t>(2017)</a:t>
            </a:r>
            <a:endParaRPr lang="zh-TW" altLang="en-US" sz="3600" dirty="0"/>
          </a:p>
        </p:txBody>
      </p:sp>
      <p:sp>
        <p:nvSpPr>
          <p:cNvPr id="9" name="矩形 8"/>
          <p:cNvSpPr/>
          <p:nvPr/>
        </p:nvSpPr>
        <p:spPr>
          <a:xfrm>
            <a:off x="3838942" y="374596"/>
            <a:ext cx="37636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https://arxiv.org/abs/1703.10593</a:t>
            </a:r>
            <a:endParaRPr lang="zh-TW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51606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2322" y="138959"/>
            <a:ext cx="4968587" cy="1034059"/>
          </a:xfrm>
        </p:spPr>
        <p:txBody>
          <a:bodyPr/>
          <a:lstStyle/>
          <a:p>
            <a:r>
              <a:rPr lang="zh-TW" altLang="en-US" dirty="0" smtClean="0"/>
              <a:t>攻擊人工智慧系</a:t>
            </a:r>
            <a:r>
              <a:rPr lang="zh-TW" altLang="en-US" dirty="0"/>
              <a:t>統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008" y="2064687"/>
            <a:ext cx="7889243" cy="31723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17418" y="5375564"/>
            <a:ext cx="75948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mtClean="0"/>
              <a:t>Adversarial examples are </a:t>
            </a:r>
            <a:r>
              <a:rPr lang="en-US" altLang="zh-TW" dirty="0" err="1" smtClean="0"/>
              <a:t>specialised</a:t>
            </a:r>
            <a:r>
              <a:rPr lang="en-US" altLang="zh-TW" dirty="0" smtClean="0"/>
              <a:t> inputs created with the purpose of confusing a neural network, resulting in the misclassification of a given input. 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523008" y="1311564"/>
            <a:ext cx="58512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Explaining and Harnessing Adversarial Examples</a:t>
            </a:r>
          </a:p>
          <a:p>
            <a:r>
              <a:rPr lang="en-US" altLang="zh-TW" dirty="0" smtClean="0"/>
              <a:t>Ian J. </a:t>
            </a:r>
            <a:r>
              <a:rPr lang="en-US" altLang="zh-TW" dirty="0" err="1" smtClean="0"/>
              <a:t>Goodfellow</a:t>
            </a:r>
            <a:r>
              <a:rPr lang="en-US" altLang="zh-TW" dirty="0" smtClean="0"/>
              <a:t>, Jonathon </a:t>
            </a:r>
            <a:r>
              <a:rPr lang="en-US" altLang="zh-TW" dirty="0" err="1" smtClean="0"/>
              <a:t>Shlens</a:t>
            </a:r>
            <a:r>
              <a:rPr lang="en-US" altLang="zh-TW" dirty="0" smtClean="0"/>
              <a:t>, Christian </a:t>
            </a:r>
            <a:r>
              <a:rPr lang="en-US" altLang="zh-TW" dirty="0" err="1" smtClean="0"/>
              <a:t>Szegedy</a:t>
            </a:r>
            <a:endParaRPr lang="en-US" altLang="zh-TW" dirty="0" smtClean="0"/>
          </a:p>
          <a:p>
            <a:r>
              <a:rPr lang="en-US" altLang="zh-TW" dirty="0" smtClean="0"/>
              <a:t>https://arxiv.org/abs/1412.6572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3439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6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</a:t>
            </a:r>
          </a:p>
          <a:p>
            <a:r>
              <a:rPr lang="en-US" altLang="zh-TW" sz="6600" dirty="0"/>
              <a:t>DCGAN(2015</a:t>
            </a:r>
            <a:r>
              <a:rPr lang="en-US" altLang="zh-TW" sz="6600" dirty="0" smtClean="0"/>
              <a:t>)</a:t>
            </a:r>
            <a:r>
              <a:rPr lang="zh-TW" altLang="en-US" sz="6600" dirty="0"/>
              <a:t>實戰</a:t>
            </a:r>
            <a:endParaRPr lang="en-US" altLang="zh-TW" sz="6600" dirty="0"/>
          </a:p>
        </p:txBody>
      </p:sp>
    </p:spTree>
    <p:extLst>
      <p:ext uri="{BB962C8B-B14F-4D97-AF65-F5344CB8AC3E}">
        <p14:creationId xmlns:p14="http://schemas.microsoft.com/office/powerpoint/2010/main" val="3301206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2314600" cy="1143000"/>
          </a:xfrm>
        </p:spPr>
        <p:txBody>
          <a:bodyPr/>
          <a:lstStyle/>
          <a:p>
            <a:pPr algn="l"/>
            <a:r>
              <a:rPr lang="en-US" altLang="zh-TW" dirty="0" smtClean="0"/>
              <a:t>AI Art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411760" y="764704"/>
            <a:ext cx="3489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/>
              <a:t>Artist+AI</a:t>
            </a:r>
            <a:r>
              <a:rPr lang="en-US" altLang="zh-TW" dirty="0"/>
              <a:t> Lecture: Figures and Form</a:t>
            </a:r>
            <a:endParaRPr lang="zh-TW" altLang="en-US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60" y="1559439"/>
            <a:ext cx="7284987" cy="5120057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57200" y="1192754"/>
            <a:ext cx="4975836" cy="366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https://www.youtube.com/watch?v=TN7Ydx9ygPo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09689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AI</a:t>
            </a:r>
            <a:r>
              <a:rPr lang="zh-TW" altLang="en-US" dirty="0" smtClean="0"/>
              <a:t> </a:t>
            </a:r>
            <a:r>
              <a:rPr lang="en-US" altLang="zh-TW" dirty="0" smtClean="0"/>
              <a:t>Music: Open AI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575" y="1916832"/>
            <a:ext cx="8054075" cy="388843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123728" y="1186805"/>
            <a:ext cx="4611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 smtClean="0"/>
              <a:t>https://openai.com/blog/musenet/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83948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80363" y="217473"/>
            <a:ext cx="8229600" cy="922114"/>
          </a:xfrm>
        </p:spPr>
        <p:txBody>
          <a:bodyPr>
            <a:normAutofit fontScale="90000"/>
          </a:bodyPr>
          <a:lstStyle/>
          <a:p>
            <a:r>
              <a:rPr lang="en-US" altLang="zh-TW" dirty="0" err="1"/>
              <a:t>MuseNet's</a:t>
            </a:r>
            <a:r>
              <a:rPr lang="en-US" altLang="zh-TW" dirty="0"/>
              <a:t> AI Improvises Mozart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467544" y="1014862"/>
            <a:ext cx="51663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https://www.youtube.com/watch?v=c6DK8IKS9z4</a:t>
            </a:r>
            <a:endParaRPr lang="zh-TW" altLang="en-US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60" y="1508919"/>
            <a:ext cx="7567206" cy="509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649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dirty="0" err="1"/>
              <a:t>Variational</a:t>
            </a:r>
            <a:r>
              <a:rPr lang="en-US" altLang="zh-TW" sz="5400" dirty="0"/>
              <a:t> </a:t>
            </a:r>
            <a:r>
              <a:rPr lang="en-US" altLang="zh-TW" sz="5400" dirty="0" err="1" smtClean="0"/>
              <a:t>Autoencoder</a:t>
            </a:r>
            <a:endParaRPr lang="en-US" altLang="zh-TW" sz="5400" dirty="0" smtClean="0"/>
          </a:p>
          <a:p>
            <a:pPr algn="ctr"/>
            <a:r>
              <a:rPr lang="zh-TW" altLang="en-US" sz="5400" dirty="0"/>
              <a:t>變分自</a:t>
            </a:r>
            <a:r>
              <a:rPr lang="zh-TW" altLang="en-US" sz="5400" dirty="0" smtClean="0"/>
              <a:t>編碼器</a:t>
            </a:r>
            <a:endParaRPr lang="en-US" altLang="zh-TW" sz="5400" dirty="0" smtClean="0"/>
          </a:p>
          <a:p>
            <a:pPr algn="ctr"/>
            <a:r>
              <a:rPr lang="en-US" altLang="zh-TW" sz="3200" dirty="0" smtClean="0">
                <a:latin typeface="Algerian" panose="04020705040A02060702" pitchFamily="82" charset="0"/>
              </a:rPr>
              <a:t>Since 2013</a:t>
            </a:r>
            <a:endParaRPr lang="zh-TW" altLang="en-US" sz="32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341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97056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https://arxiv.org/abs/1312.6114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4687" y="1632687"/>
            <a:ext cx="7954347" cy="396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07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37676" y="4714123"/>
            <a:ext cx="63407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 err="1"/>
              <a:t>Variational</a:t>
            </a:r>
            <a:r>
              <a:rPr lang="en-US" altLang="zh-TW" sz="2400" dirty="0"/>
              <a:t> </a:t>
            </a:r>
            <a:r>
              <a:rPr lang="en-US" altLang="zh-TW" sz="2400" dirty="0" err="1" smtClean="0"/>
              <a:t>Autoencoders</a:t>
            </a:r>
            <a:endParaRPr lang="en-US" altLang="zh-TW" sz="2400" dirty="0" smtClean="0"/>
          </a:p>
          <a:p>
            <a:r>
              <a:rPr lang="en-US" altLang="zh-TW" sz="2400" dirty="0" smtClean="0"/>
              <a:t>https://www.youtube.com/watch?v=9zKuYvjFFS8</a:t>
            </a:r>
            <a:endParaRPr lang="zh-TW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734290" y="5845668"/>
            <a:ext cx="402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https://zhuanlan.zhihu.com/p/37224492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3243" y="6237312"/>
            <a:ext cx="62045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https://www.itread01.com/content/1547172031.html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692696"/>
            <a:ext cx="8225044" cy="41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783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dirty="0" smtClean="0"/>
              <a:t>GAN</a:t>
            </a:r>
          </a:p>
          <a:p>
            <a:pPr algn="ctr"/>
            <a:r>
              <a:rPr lang="zh-TW" altLang="en-US" sz="5400" dirty="0"/>
              <a:t>生成對抗網路</a:t>
            </a:r>
          </a:p>
          <a:p>
            <a:pPr algn="ctr"/>
            <a:r>
              <a:rPr lang="en-US" altLang="zh-TW" sz="3600" dirty="0"/>
              <a:t>Generative Adversarial </a:t>
            </a:r>
            <a:r>
              <a:rPr lang="en-US" altLang="zh-TW" sz="3600" dirty="0" smtClean="0"/>
              <a:t>Network</a:t>
            </a:r>
          </a:p>
          <a:p>
            <a:pPr algn="ctr"/>
            <a:r>
              <a:rPr lang="en-US" altLang="zh-TW" sz="3600" dirty="0">
                <a:latin typeface="Algerian" panose="04020705040A02060702" pitchFamily="82" charset="0"/>
              </a:rPr>
              <a:t>Since </a:t>
            </a:r>
            <a:r>
              <a:rPr lang="en-US" altLang="zh-TW" sz="3600" dirty="0" smtClean="0">
                <a:latin typeface="Algerian" panose="04020705040A02060702" pitchFamily="82" charset="0"/>
              </a:rPr>
              <a:t>2014</a:t>
            </a:r>
            <a:endParaRPr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4007240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6093</TotalTime>
  <Words>824</Words>
  <Application>Microsoft Office PowerPoint</Application>
  <PresentationFormat>如螢幕大小 (4:3)</PresentationFormat>
  <Paragraphs>156</Paragraphs>
  <Slides>28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5" baseType="lpstr">
      <vt:lpstr>宋体</vt:lpstr>
      <vt:lpstr>微軟正黑體</vt:lpstr>
      <vt:lpstr>新細明體</vt:lpstr>
      <vt:lpstr>Algerian</vt:lpstr>
      <vt:lpstr>Arial</vt:lpstr>
      <vt:lpstr>Calibri</vt:lpstr>
      <vt:lpstr>Office 佈景主題</vt:lpstr>
      <vt:lpstr>109年度AI智慧應用人才培訓</vt:lpstr>
      <vt:lpstr>生成型深度學習 Generative Deep Learning</vt:lpstr>
      <vt:lpstr>AI Art</vt:lpstr>
      <vt:lpstr>AI Music: Open AI </vt:lpstr>
      <vt:lpstr>MuseNet's AI Improvises Mozart</vt:lpstr>
      <vt:lpstr>PowerPoint 簡報</vt:lpstr>
      <vt:lpstr>https://arxiv.org/abs/1312.6114</vt:lpstr>
      <vt:lpstr>PowerPoint 簡報</vt:lpstr>
      <vt:lpstr>PowerPoint 簡報</vt:lpstr>
      <vt:lpstr>PowerPoint 簡報</vt:lpstr>
      <vt:lpstr>GAN的運作模式: a generative model and a discriminative model</vt:lpstr>
      <vt:lpstr>PowerPoint 簡報</vt:lpstr>
      <vt:lpstr>PowerPoint 簡報</vt:lpstr>
      <vt:lpstr>PowerPoint 簡報</vt:lpstr>
      <vt:lpstr>Ian Goodfellow NIPS 2016的演講</vt:lpstr>
      <vt:lpstr>PowerPoint 簡報</vt:lpstr>
      <vt:lpstr>Awesome GAN</vt:lpstr>
      <vt:lpstr>https://github.com/hindupuravinash/the-gan-zoo</vt:lpstr>
      <vt:lpstr>PowerPoint 簡報</vt:lpstr>
      <vt:lpstr>PowerPoint 簡報</vt:lpstr>
      <vt:lpstr>PowerPoint 簡報</vt:lpstr>
      <vt:lpstr>DeepDream</vt:lpstr>
      <vt:lpstr>Convolutional Variational Autoencoder</vt:lpstr>
      <vt:lpstr>PowerPoint 簡報</vt:lpstr>
      <vt:lpstr>PowerPoint 簡報</vt:lpstr>
      <vt:lpstr>PowerPoint 簡報</vt:lpstr>
      <vt:lpstr>攻擊人工智慧系統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108年度委外人才培訓 專案計畫書</dc:title>
  <dc:creator>TB</dc:creator>
  <cp:lastModifiedBy>Ben Tseng</cp:lastModifiedBy>
  <cp:revision>84</cp:revision>
  <dcterms:created xsi:type="dcterms:W3CDTF">2019-02-25T12:54:48Z</dcterms:created>
  <dcterms:modified xsi:type="dcterms:W3CDTF">2020-11-13T23:08:18Z</dcterms:modified>
</cp:coreProperties>
</file>

<file path=docProps/thumbnail.jpeg>
</file>